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theme/theme4.xml" ContentType="application/vnd.openxmlformats-officedocument.theme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slideLayouts/slideLayout57.xml" ContentType="application/vnd.openxmlformats-officedocument.presentationml.slideLayout+xml"/>
  <Override PartName="/ppt/slideLayouts/slideLayout58.xml" ContentType="application/vnd.openxmlformats-officedocument.presentationml.slideLayout+xml"/>
  <Override PartName="/ppt/slideLayouts/slideLayout59.xml" ContentType="application/vnd.openxmlformats-officedocument.presentationml.slideLayout+xml"/>
  <Override PartName="/ppt/slideLayouts/slideLayout60.xml" ContentType="application/vnd.openxmlformats-officedocument.presentationml.slideLayout+xml"/>
  <Override PartName="/ppt/theme/theme5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  <p:sldMasterId id="2147483687" r:id="rId4"/>
    <p:sldMasterId id="2147483700" r:id="rId5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8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  <p:sldId id="279" r:id="rId30"/>
    <p:sldId id="280" r:id="rId31"/>
    <p:sldId id="281" r:id="rId32"/>
    <p:sldId id="282" r:id="rId33"/>
  </p:sldIdLst>
  <p:sldSz cx="12192000" cy="6858000"/>
  <p:notesSz cx="7559675" cy="10691813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505E3EF-67EA-436B-97B2-0124C06EBD24}" styleName="Medium Style 4 - Accent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690"/>
  </p:normalViewPr>
  <p:slideViewPr>
    <p:cSldViewPr snapToGrid="0" snapToObjects="1">
      <p:cViewPr varScale="1">
        <p:scale>
          <a:sx n="99" d="100"/>
          <a:sy n="99" d="100"/>
        </p:scale>
        <p:origin x="520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21" Type="http://schemas.openxmlformats.org/officeDocument/2006/relationships/slide" Target="slides/slide16.xml"/><Relationship Id="rId34" Type="http://schemas.openxmlformats.org/officeDocument/2006/relationships/presProps" Target="presProp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tableStyles" Target="tableStyle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theme" Target="theme/theme1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viewProps" Target="viewProps.xml"/><Relationship Id="rId8" Type="http://schemas.openxmlformats.org/officeDocument/2006/relationships/slide" Target="slides/slide3.xml"/><Relationship Id="rId3" Type="http://schemas.openxmlformats.org/officeDocument/2006/relationships/slideMaster" Target="slideMasters/slideMaster3.xml"/></Relationships>
</file>

<file path=ppt/media/image1.jpeg>
</file>

<file path=ppt/media/image10.png>
</file>

<file path=ppt/media/image11.png>
</file>

<file path=ppt/media/image12.png>
</file>

<file path=ppt/media/image13.png>
</file>

<file path=ppt/media/image14.jpeg>
</file>

<file path=ppt/media/image15.png>
</file>

<file path=ppt/media/image2.jpeg>
</file>

<file path=ppt/media/image3.jpeg>
</file>

<file path=ppt/media/image4.jpeg>
</file>

<file path=ppt/media/image5.jpeg>
</file>

<file path=ppt/media/image6.jpe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3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5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5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4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5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6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7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4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4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9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6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1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4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5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6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7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8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99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0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7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2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5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6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7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8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19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6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7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0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1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4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5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7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8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3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5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6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7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8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59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0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7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9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8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2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4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5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6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8.xml><?xml version="1.0" encoding="utf-8"?>
<p:sldLayout xmlns:a="http://schemas.openxmlformats.org/drawingml/2006/main" xmlns:r="http://schemas.openxmlformats.org/officeDocument/2006/relationships" xmlns:p="http://schemas.openxmlformats.org/presentationml/2006/main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8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9" name="PlaceHolder 3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59.xml><?xml version="1.0" encoding="utf-8"?>
<p:sldLayout xmlns:a="http://schemas.openxmlformats.org/drawingml/2006/main" xmlns:r="http://schemas.openxmlformats.org/officeDocument/2006/relationships" xmlns:p="http://schemas.openxmlformats.org/presentationml/2006/main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1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2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3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4" name="PlaceHolder 5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</p:spPr>
        <p:txBody>
          <a:bodyPr lIns="0" tIns="0" rIns="0" bIns="0" anchor="ctr"/>
          <a:lstStyle/>
          <a:p>
            <a:pPr algn="ctr"/>
            <a:endParaRPr lang="en-US" sz="3200" b="0" strike="noStrike" spc="-1">
              <a:latin typeface="Arial"/>
            </a:endParaRPr>
          </a:p>
        </p:txBody>
      </p:sp>
    </p:spTree>
  </p:cSld>
  <p:clrMapOvr>
    <a:masterClrMapping/>
  </p:clrMapOvr>
</p:sldLayout>
</file>

<file path=ppt/slideLayouts/slideLayout6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7" name="PlaceHolder 3"/>
          <p:cNvSpPr>
            <a:spLocks noGrp="1"/>
          </p:cNvSpPr>
          <p:nvPr>
            <p:ph type="body"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8" name="PlaceHolder 4"/>
          <p:cNvSpPr>
            <a:spLocks noGrp="1"/>
          </p:cNvSpPr>
          <p:nvPr>
            <p:ph type="body"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99" name="PlaceHolder 5"/>
          <p:cNvSpPr>
            <a:spLocks noGrp="1"/>
          </p:cNvSpPr>
          <p:nvPr>
            <p:ph type="body"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0" name="PlaceHolder 6"/>
          <p:cNvSpPr>
            <a:spLocks noGrp="1"/>
          </p:cNvSpPr>
          <p:nvPr>
            <p:ph type="body"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1" name="PlaceHolder 7"/>
          <p:cNvSpPr>
            <a:spLocks noGrp="1"/>
          </p:cNvSpPr>
          <p:nvPr>
            <p:ph type="body"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3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4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7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8" name="PlaceHolder 4"/>
          <p:cNvSpPr>
            <a:spLocks noGrp="1"/>
          </p:cNvSpPr>
          <p:nvPr>
            <p:ph type="body"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endParaRPr lang="en-US" sz="1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0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" name="PlaceHolder 3"/>
          <p:cNvSpPr>
            <a:spLocks noGrp="1"/>
          </p:cNvSpPr>
          <p:nvPr>
            <p:ph type="body"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2" name="PlaceHolder 4"/>
          <p:cNvSpPr>
            <a:spLocks noGrp="1"/>
          </p:cNvSpPr>
          <p:nvPr>
            <p:ph type="body"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2" Type="http://schemas.openxmlformats.org/officeDocument/2006/relationships/slideLayout" Target="../slideLayouts/slideLayout14.xml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2" Type="http://schemas.openxmlformats.org/officeDocument/2006/relationships/slideLayout" Target="../slideLayouts/slideLayout26.xml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/Relationships>
</file>

<file path=ppt/slideMasters/_rels/slideMaster4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44.xml"/><Relationship Id="rId13" Type="http://schemas.openxmlformats.org/officeDocument/2006/relationships/theme" Target="../theme/theme4.xml"/><Relationship Id="rId3" Type="http://schemas.openxmlformats.org/officeDocument/2006/relationships/slideLayout" Target="../slideLayouts/slideLayout39.xml"/><Relationship Id="rId7" Type="http://schemas.openxmlformats.org/officeDocument/2006/relationships/slideLayout" Target="../slideLayouts/slideLayout43.xml"/><Relationship Id="rId12" Type="http://schemas.openxmlformats.org/officeDocument/2006/relationships/slideLayout" Target="../slideLayouts/slideLayout48.xml"/><Relationship Id="rId2" Type="http://schemas.openxmlformats.org/officeDocument/2006/relationships/slideLayout" Target="../slideLayouts/slideLayout38.xml"/><Relationship Id="rId1" Type="http://schemas.openxmlformats.org/officeDocument/2006/relationships/slideLayout" Target="../slideLayouts/slideLayout37.xml"/><Relationship Id="rId6" Type="http://schemas.openxmlformats.org/officeDocument/2006/relationships/slideLayout" Target="../slideLayouts/slideLayout42.xml"/><Relationship Id="rId11" Type="http://schemas.openxmlformats.org/officeDocument/2006/relationships/slideLayout" Target="../slideLayouts/slideLayout47.xml"/><Relationship Id="rId5" Type="http://schemas.openxmlformats.org/officeDocument/2006/relationships/slideLayout" Target="../slideLayouts/slideLayout41.xml"/><Relationship Id="rId10" Type="http://schemas.openxmlformats.org/officeDocument/2006/relationships/slideLayout" Target="../slideLayouts/slideLayout46.xml"/><Relationship Id="rId4" Type="http://schemas.openxmlformats.org/officeDocument/2006/relationships/slideLayout" Target="../slideLayouts/slideLayout40.xml"/><Relationship Id="rId9" Type="http://schemas.openxmlformats.org/officeDocument/2006/relationships/slideLayout" Target="../slideLayouts/slideLayout45.xml"/></Relationships>
</file>

<file path=ppt/slideMasters/_rels/slideMaster5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56.xml"/><Relationship Id="rId13" Type="http://schemas.openxmlformats.org/officeDocument/2006/relationships/theme" Target="../theme/theme5.xml"/><Relationship Id="rId3" Type="http://schemas.openxmlformats.org/officeDocument/2006/relationships/slideLayout" Target="../slideLayouts/slideLayout51.xml"/><Relationship Id="rId7" Type="http://schemas.openxmlformats.org/officeDocument/2006/relationships/slideLayout" Target="../slideLayouts/slideLayout55.xml"/><Relationship Id="rId12" Type="http://schemas.openxmlformats.org/officeDocument/2006/relationships/slideLayout" Target="../slideLayouts/slideLayout60.xml"/><Relationship Id="rId2" Type="http://schemas.openxmlformats.org/officeDocument/2006/relationships/slideLayout" Target="../slideLayouts/slideLayout50.xml"/><Relationship Id="rId1" Type="http://schemas.openxmlformats.org/officeDocument/2006/relationships/slideLayout" Target="../slideLayouts/slideLayout49.xml"/><Relationship Id="rId6" Type="http://schemas.openxmlformats.org/officeDocument/2006/relationships/slideLayout" Target="../slideLayouts/slideLayout54.xml"/><Relationship Id="rId11" Type="http://schemas.openxmlformats.org/officeDocument/2006/relationships/slideLayout" Target="../slideLayouts/slideLayout59.xml"/><Relationship Id="rId5" Type="http://schemas.openxmlformats.org/officeDocument/2006/relationships/slideLayout" Target="../slideLayouts/slideLayout53.xml"/><Relationship Id="rId10" Type="http://schemas.openxmlformats.org/officeDocument/2006/relationships/slideLayout" Target="../slideLayouts/slideLayout58.xml"/><Relationship Id="rId4" Type="http://schemas.openxmlformats.org/officeDocument/2006/relationships/slideLayout" Target="../slideLayouts/slideLayout52.xml"/><Relationship Id="rId9" Type="http://schemas.openxmlformats.org/officeDocument/2006/relationships/slideLayout" Target="../slideLayouts/slideLayout57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4880" cy="285192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44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3" name="PlaceHolder 2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579D937E-8BDE-48CB-BEC8-F533D98B747F}" type="datetime">
              <a:rPr lang="en-US" sz="1200" b="0" strike="noStrike" spc="-1">
                <a:solidFill>
                  <a:srgbClr val="8B8B8B"/>
                </a:solidFill>
                <a:latin typeface="Times New Roman"/>
              </a:rPr>
              <a:t>6/22/19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D9F0D6F1-59CF-4041-A924-71A04B0AC6D7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</p:spPr>
        <p:txBody>
          <a:bodyPr lIns="0" tIns="0" rIns="0" bIns="0" anchor="ctr"/>
          <a:lstStyle/>
          <a:p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Click to edit the title text format</a:t>
            </a:r>
          </a:p>
        </p:txBody>
      </p:sp>
      <p:sp>
        <p:nvSpPr>
          <p:cNvPr id="42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</p:spPr>
        <p:txBody>
          <a:bodyPr lIns="0" tIns="0" rIns="0" bIns="0">
            <a:normAutofit/>
          </a:bodyPr>
          <a:lstStyle/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the outline text format</a:t>
            </a:r>
          </a:p>
          <a:p>
            <a:pPr marL="864000" lvl="1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Second Outline Level</a:t>
            </a:r>
          </a:p>
          <a:p>
            <a:pPr marL="1296000" lvl="2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Third Outline Level</a:t>
            </a:r>
          </a:p>
          <a:p>
            <a:pPr marL="1728000" lvl="3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Outline Level</a:t>
            </a:r>
          </a:p>
          <a:p>
            <a:pPr marL="2160000" lvl="4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Fifth Outline Level</a:t>
            </a:r>
          </a:p>
          <a:p>
            <a:pPr marL="2592000" lvl="5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Sixth Outline Level</a:t>
            </a:r>
          </a:p>
          <a:p>
            <a:pPr marL="3024000" lvl="6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Seventh Outline Level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PlaceHolder 1"/>
          <p:cNvSpPr>
            <a:spLocks noGrp="1"/>
          </p:cNvSpPr>
          <p:nvPr>
            <p:ph type="title"/>
          </p:nvPr>
        </p:nvSpPr>
        <p:spPr>
          <a:xfrm>
            <a:off x="831960" y="1709640"/>
            <a:ext cx="10515240" cy="2852280"/>
          </a:xfrm>
          <a:prstGeom prst="rect">
            <a:avLst/>
          </a:prstGeom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0" name="PlaceHolder 2"/>
          <p:cNvSpPr>
            <a:spLocks noGrp="1"/>
          </p:cNvSpPr>
          <p:nvPr>
            <p:ph type="body"/>
          </p:nvPr>
        </p:nvSpPr>
        <p:spPr>
          <a:xfrm>
            <a:off x="831960" y="4589640"/>
            <a:ext cx="10515240" cy="1499760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>
                <a:solidFill>
                  <a:srgbClr val="8B8B8B"/>
                </a:solidFill>
                <a:latin typeface="Calibri"/>
              </a:rPr>
              <a:t>Click to edit Master text styles</a:t>
            </a:r>
            <a:endParaRPr lang="en-US" sz="2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81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C125C1E9-B683-4E20-8EC8-6F35097AA69B}" type="datetime">
              <a:rPr lang="en-US" sz="1200" b="0" strike="noStrike" spc="-1">
                <a:solidFill>
                  <a:srgbClr val="8B8B8B"/>
                </a:solidFill>
                <a:latin typeface="Times New Roman"/>
              </a:rPr>
              <a:t>6/22/19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82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83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2F719A1-9E78-4405-9CE4-CD998B5746D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122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496BBF16-1219-41EB-9957-2D2CDFFA9CBA}" type="datetime">
              <a:rPr lang="en-US" sz="1200" b="0" strike="noStrike" spc="-1">
                <a:solidFill>
                  <a:srgbClr val="8B8B8B"/>
                </a:solidFill>
                <a:latin typeface="Times New Roman"/>
              </a:rPr>
              <a:t>6/22/19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23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124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0B81386D-807E-40DB-B5F8-7BF4979D94F3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88" r:id="rId1"/>
    <p:sldLayoutId id="2147483689" r:id="rId2"/>
    <p:sldLayoutId id="2147483690" r:id="rId3"/>
    <p:sldLayoutId id="2147483691" r:id="rId4"/>
    <p:sldLayoutId id="2147483692" r:id="rId5"/>
    <p:sldLayoutId id="2147483693" r:id="rId6"/>
    <p:sldLayoutId id="2147483694" r:id="rId7"/>
    <p:sldLayoutId id="2147483695" r:id="rId8"/>
    <p:sldLayoutId id="2147483696" r:id="rId9"/>
    <p:sldLayoutId id="2147483697" r:id="rId10"/>
    <p:sldLayoutId id="2147483698" r:id="rId11"/>
    <p:sldLayoutId id="2147483699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90000"/>
              </a:lnSpc>
            </a:pPr>
            <a:r>
              <a:rPr lang="en-US" sz="4400" b="0" strike="noStrike" spc="-1">
                <a:solidFill>
                  <a:srgbClr val="000000"/>
                </a:solidFill>
                <a:latin typeface="Calibri Light"/>
              </a:rPr>
              <a:t>Click to edit Master title style</a:t>
            </a:r>
            <a:endParaRPr lang="en-US" sz="4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162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</p:spPr>
        <p:txBody>
          <a:bodyPr lIns="45720" tIns="91440" rIns="45720" bIns="91440"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Click to edit Master text styles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Second level</a:t>
            </a:r>
          </a:p>
          <a:p>
            <a:pPr marL="1143000" lvl="2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Third level</a:t>
            </a:r>
          </a:p>
          <a:p>
            <a:pPr marL="1600200" lvl="3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Fourth level</a:t>
            </a:r>
          </a:p>
          <a:p>
            <a:pPr marL="2057400" lvl="4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Fifth level</a:t>
            </a:r>
          </a:p>
        </p:txBody>
      </p:sp>
      <p:sp>
        <p:nvSpPr>
          <p:cNvPr id="163" name="PlaceHolder 3"/>
          <p:cNvSpPr>
            <a:spLocks noGrp="1"/>
          </p:cNvSpPr>
          <p:nvPr>
            <p:ph type="dt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>
              <a:lnSpc>
                <a:spcPct val="100000"/>
              </a:lnSpc>
            </a:pPr>
            <a:fld id="{6F0C0C2A-AE7A-4B0F-927A-D54FCCC863D3}" type="datetime">
              <a:rPr lang="en-US" sz="1200" b="0" strike="noStrike" spc="-1">
                <a:solidFill>
                  <a:srgbClr val="8B8B8B"/>
                </a:solidFill>
                <a:latin typeface="Times New Roman"/>
              </a:rPr>
              <a:t>6/22/19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164" name="PlaceHolder 4"/>
          <p:cNvSpPr>
            <a:spLocks noGrp="1"/>
          </p:cNvSpPr>
          <p:nvPr>
            <p:ph type="ftr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</p:spPr>
        <p:txBody>
          <a:bodyPr anchor="ctr"/>
          <a:lstStyle/>
          <a:p>
            <a:endParaRPr lang="en-US" sz="2400" b="0" strike="noStrike" spc="-1">
              <a:latin typeface="Times New Roman"/>
            </a:endParaRPr>
          </a:p>
        </p:txBody>
      </p:sp>
      <p:sp>
        <p:nvSpPr>
          <p:cNvPr id="165" name="PlaceHolder 5"/>
          <p:cNvSpPr>
            <a:spLocks noGrp="1"/>
          </p:cNvSpPr>
          <p:nvPr>
            <p:ph type="sldNum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</p:spPr>
        <p:txBody>
          <a:bodyPr anchor="ctr"/>
          <a:lstStyle/>
          <a:p>
            <a:pPr algn="r">
              <a:lnSpc>
                <a:spcPct val="100000"/>
              </a:lnSpc>
            </a:pPr>
            <a:fld id="{1353220D-39FD-41F5-B89A-24380FB708F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‹#›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01" r:id="rId1"/>
    <p:sldLayoutId id="2147483702" r:id="rId2"/>
    <p:sldLayoutId id="2147483703" r:id="rId3"/>
    <p:sldLayoutId id="2147483704" r:id="rId4"/>
    <p:sldLayoutId id="2147483705" r:id="rId5"/>
    <p:sldLayoutId id="2147483706" r:id="rId6"/>
    <p:sldLayoutId id="2147483707" r:id="rId7"/>
    <p:sldLayoutId id="2147483708" r:id="rId8"/>
    <p:sldLayoutId id="2147483709" r:id="rId9"/>
    <p:sldLayoutId id="2147483710" r:id="rId10"/>
    <p:sldLayoutId id="2147483711" r:id="rId11"/>
    <p:sldLayoutId id="214748371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1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3.xml"/><Relationship Id="rId4" Type="http://schemas.openxmlformats.org/officeDocument/2006/relationships/image" Target="../media/image13.pn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5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3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CustomShape 1"/>
          <p:cNvSpPr/>
          <p:nvPr/>
        </p:nvSpPr>
        <p:spPr>
          <a:xfrm>
            <a:off x="1523880" y="1628280"/>
            <a:ext cx="9143280" cy="1881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Malicious Messages Detector</a:t>
            </a:r>
            <a:br/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Based on Neural Network 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203" name="CustomShape 2"/>
          <p:cNvSpPr/>
          <p:nvPr/>
        </p:nvSpPr>
        <p:spPr>
          <a:xfrm>
            <a:off x="1523880" y="4142880"/>
            <a:ext cx="9143280" cy="12268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>
            <a:normAutofit lnSpcReduction="10000"/>
          </a:bodyPr>
          <a:lstStyle/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 dirty="0" err="1">
                <a:solidFill>
                  <a:srgbClr val="000000"/>
                </a:solidFill>
                <a:latin typeface="Calibri"/>
              </a:rPr>
              <a:t>Guodong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 SUN </a:t>
            </a:r>
            <a:endParaRPr lang="en-US" sz="2400" b="0" strike="noStrike" spc="-1" dirty="0">
              <a:latin typeface="Arial"/>
            </a:endParaRP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Liang WANG</a:t>
            </a:r>
          </a:p>
          <a:p>
            <a:pPr algn="r">
              <a:lnSpc>
                <a:spcPct val="90000"/>
              </a:lnSpc>
              <a:spcBef>
                <a:spcPts val="1001"/>
              </a:spcBef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Supervisor: Jean-Philippe MONTEUUIS</a:t>
            </a:r>
            <a:endParaRPr lang="en-US" sz="2400" spc="-1" dirty="0"/>
          </a:p>
          <a:p>
            <a:pPr algn="r">
              <a:lnSpc>
                <a:spcPct val="90000"/>
              </a:lnSpc>
              <a:spcBef>
                <a:spcPts val="1001"/>
              </a:spcBef>
            </a:pPr>
            <a:endParaRPr lang="en-US" sz="2400" b="0" strike="noStrike" spc="-1" dirty="0">
              <a:latin typeface="Arial"/>
            </a:endParaRPr>
          </a:p>
        </p:txBody>
      </p:sp>
      <p:sp>
        <p:nvSpPr>
          <p:cNvPr id="204" name="CustomShape 3"/>
          <p:cNvSpPr/>
          <p:nvPr/>
        </p:nvSpPr>
        <p:spPr>
          <a:xfrm>
            <a:off x="1383120" y="4481820"/>
            <a:ext cx="362088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SR2I 208. </a:t>
            </a: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Project of the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Filière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05" name="CustomShape 4"/>
          <p:cNvSpPr/>
          <p:nvPr/>
        </p:nvSpPr>
        <p:spPr>
          <a:xfrm>
            <a:off x="1383120" y="5185440"/>
            <a:ext cx="17647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24 June, 2019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5F5483A0-FCBF-43D7-AB0F-3547393E88EA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10</a:t>
            </a:fld>
            <a:endParaRPr lang="en-US" sz="1200" b="0" strike="noStrike" spc="-1">
              <a:latin typeface="Times New Roman"/>
            </a:endParaRPr>
          </a:p>
        </p:txBody>
      </p:sp>
      <p:graphicFrame>
        <p:nvGraphicFramePr>
          <p:cNvPr id="243" name="Table 2"/>
          <p:cNvGraphicFramePr/>
          <p:nvPr/>
        </p:nvGraphicFramePr>
        <p:xfrm>
          <a:off x="2489760" y="3028320"/>
          <a:ext cx="7211880" cy="2451240"/>
        </p:xfrm>
        <a:graphic>
          <a:graphicData uri="http://schemas.openxmlformats.org/drawingml/2006/table">
            <a:tbl>
              <a:tblPr/>
              <a:tblGrid>
                <a:gridCol w="13957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39572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9372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7132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55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6224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# Rows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# Sessions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# Attack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# Normal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5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387516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0.3143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0.6857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5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387516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0.3143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0.6857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5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387634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30642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0.3449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0.6551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5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386747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30596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0.2551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0.7449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5712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386834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30601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0.2964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0.7036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244" name="CustomShape 3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45" name="CustomShape 4"/>
          <p:cNvSpPr/>
          <p:nvPr/>
        </p:nvSpPr>
        <p:spPr>
          <a:xfrm>
            <a:off x="556560" y="64332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Statistics of Dataset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246" name="CustomShape 5"/>
          <p:cNvSpPr/>
          <p:nvPr/>
        </p:nvSpPr>
        <p:spPr>
          <a:xfrm>
            <a:off x="681946" y="1865520"/>
            <a:ext cx="9817560" cy="700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There are five datasets, each consists of a type of attacks and normal data.</a:t>
            </a:r>
            <a:endParaRPr lang="en-US" sz="2000" b="0" strike="noStrike" spc="-1" dirty="0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000" b="0" strike="noStrike" spc="-1" dirty="0">
                <a:solidFill>
                  <a:srgbClr val="000000"/>
                </a:solidFill>
                <a:latin typeface="Calibri"/>
              </a:rPr>
              <a:t>Our first mission is to identify the abnormity from each dataset.</a:t>
            </a:r>
            <a:endParaRPr lang="en-US" sz="2000" b="0" strike="noStrike" spc="-1" dirty="0">
              <a:latin typeface="Arial"/>
            </a:endParaRPr>
          </a:p>
        </p:txBody>
      </p:sp>
      <p:sp>
        <p:nvSpPr>
          <p:cNvPr id="247" name="CustomShape 6"/>
          <p:cNvSpPr/>
          <p:nvPr/>
        </p:nvSpPr>
        <p:spPr>
          <a:xfrm>
            <a:off x="556560" y="5670360"/>
            <a:ext cx="14011560" cy="118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[1] R. W. van der Heijden, T.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Lukaseder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, and F. 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Kargl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, “</a:t>
            </a:r>
            <a:r>
              <a:rPr lang="en-US" sz="1800" b="0" strike="noStrike" spc="-1" dirty="0" err="1">
                <a:solidFill>
                  <a:srgbClr val="000000"/>
                </a:solidFill>
                <a:latin typeface="Calibri"/>
              </a:rPr>
              <a:t>VeReMi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: A Dataset for Comparable Evaluation of Misbehavior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Detection in VANETs,” in </a:t>
            </a:r>
            <a:r>
              <a:rPr lang="en-US" sz="1800" b="0" i="1" strike="noStrike" spc="-1" dirty="0">
                <a:solidFill>
                  <a:srgbClr val="000000"/>
                </a:solidFill>
                <a:latin typeface="Calibri"/>
              </a:rPr>
              <a:t>Security and Privacy in Communication Networks</a:t>
            </a: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, vol. 254, no. 2, Cham: Springer, Cham, 2018,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 pp. 318–337.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  <p:sp>
        <p:nvSpPr>
          <p:cNvPr id="248" name="CustomShape 7"/>
          <p:cNvSpPr/>
          <p:nvPr/>
        </p:nvSpPr>
        <p:spPr>
          <a:xfrm>
            <a:off x="4485534" y="2712258"/>
            <a:ext cx="381276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Table: statistics of the datasets 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CustomShape 1"/>
          <p:cNvSpPr/>
          <p:nvPr/>
        </p:nvSpPr>
        <p:spPr>
          <a:xfrm>
            <a:off x="838080" y="18255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250" name="Picture 2"/>
          <p:cNvPicPr/>
          <p:nvPr/>
        </p:nvPicPr>
        <p:blipFill>
          <a:blip r:embed="rId2"/>
          <a:stretch/>
        </p:blipFill>
        <p:spPr>
          <a:xfrm>
            <a:off x="3005280" y="413640"/>
            <a:ext cx="8290800" cy="5762520"/>
          </a:xfrm>
          <a:prstGeom prst="rect">
            <a:avLst/>
          </a:prstGeom>
          <a:ln>
            <a:noFill/>
          </a:ln>
        </p:spPr>
      </p:pic>
      <p:sp>
        <p:nvSpPr>
          <p:cNvPr id="251" name="CustomShape 2"/>
          <p:cNvSpPr/>
          <p:nvPr/>
        </p:nvSpPr>
        <p:spPr>
          <a:xfrm>
            <a:off x="0" y="0"/>
            <a:ext cx="1532160" cy="685728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2" name="CustomShape 3"/>
          <p:cNvSpPr/>
          <p:nvPr/>
        </p:nvSpPr>
        <p:spPr>
          <a:xfrm>
            <a:off x="57240" y="2176920"/>
            <a:ext cx="2166840" cy="250344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Obtaining</a:t>
            </a:r>
            <a:endParaRPr lang="en-US" sz="2600" b="0" strike="noStrike" spc="-1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Feature vectors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253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7AF642FA-1AFC-44A8-B385-9CCF5973720C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54" name="Table 1"/>
          <p:cNvGraphicFramePr/>
          <p:nvPr/>
        </p:nvGraphicFramePr>
        <p:xfrm>
          <a:off x="1712880" y="2561040"/>
          <a:ext cx="8765280" cy="3400200"/>
        </p:xfrm>
        <a:graphic>
          <a:graphicData uri="http://schemas.openxmlformats.org/drawingml/2006/table">
            <a:tbl>
              <a:tblPr/>
              <a:tblGrid>
                <a:gridCol w="146088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46088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4608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4608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46088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46088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</a:tblGrid>
              <a:tr h="424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Sessions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Training datasets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gridSpan="2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Testing datasets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Attack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Normal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Attack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Normal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0.3122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0.6877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0.3228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0.6771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0.3142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0.6857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0.3146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0.6853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30642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0.3456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0.6543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0.3414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0.6585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30596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0.2582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0.7417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0.2424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0.7575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4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30601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0.2982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0.7017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0.2888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0.7111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4266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All data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153015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0.3047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0.6952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0.3060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0.6939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</a:tbl>
          </a:graphicData>
        </a:graphic>
      </p:graphicFrame>
      <p:sp>
        <p:nvSpPr>
          <p:cNvPr id="255" name="CustomShape 2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56" name="CustomShape 3"/>
          <p:cNvSpPr/>
          <p:nvPr/>
        </p:nvSpPr>
        <p:spPr>
          <a:xfrm>
            <a:off x="556560" y="64332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Splitting the datasets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257" name="CustomShape 4"/>
          <p:cNvSpPr/>
          <p:nvPr/>
        </p:nvSpPr>
        <p:spPr>
          <a:xfrm>
            <a:off x="109440" y="1594800"/>
            <a:ext cx="9531000" cy="3952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We split the datasets into two parts: 80% for training and 20% for testing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58" name="TextShape 5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D5F03977-996D-4999-B990-A8E80ABC84E9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12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59" name="CustomShape 6"/>
          <p:cNvSpPr/>
          <p:nvPr/>
        </p:nvSpPr>
        <p:spPr>
          <a:xfrm>
            <a:off x="3341520" y="2201760"/>
            <a:ext cx="577584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Table: Statistics of split data (feature vector) set.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Neural Network based Detector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1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2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257C1669-6A4E-47D0-967B-64BE9777D650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13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3" name="CustomShape 1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64" name="CustomShape 2"/>
          <p:cNvSpPr/>
          <p:nvPr/>
        </p:nvSpPr>
        <p:spPr>
          <a:xfrm>
            <a:off x="556560" y="64332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Our Neural Network Model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265" name="Picture 6"/>
          <p:cNvPicPr/>
          <p:nvPr/>
        </p:nvPicPr>
        <p:blipFill>
          <a:blip r:embed="rId2"/>
          <a:stretch/>
        </p:blipFill>
        <p:spPr>
          <a:xfrm>
            <a:off x="1574280" y="2205720"/>
            <a:ext cx="9042840" cy="358092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>
            <a:normAutofit/>
          </a:bodyPr>
          <a:lstStyle/>
          <a:p>
            <a:pPr>
              <a:lnSpc>
                <a:spcPct val="90000"/>
              </a:lnSpc>
            </a:pPr>
            <a:r>
              <a:rPr lang="en-US" sz="5400" b="0" strike="noStrike" spc="-1">
                <a:solidFill>
                  <a:srgbClr val="000000"/>
                </a:solidFill>
                <a:latin typeface="Calibri Light"/>
              </a:rPr>
              <a:t>Part 1: Abnormity Detector</a:t>
            </a:r>
            <a:endParaRPr lang="en-US" sz="54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7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68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10A365D6-0E66-488E-B889-27F72B14CA80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15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CustomShape 1"/>
          <p:cNvSpPr/>
          <p:nvPr/>
        </p:nvSpPr>
        <p:spPr>
          <a:xfrm>
            <a:off x="360" y="222120"/>
            <a:ext cx="12191400" cy="685728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0" name="CustomShape 2"/>
          <p:cNvSpPr/>
          <p:nvPr/>
        </p:nvSpPr>
        <p:spPr>
          <a:xfrm>
            <a:off x="0" y="0"/>
            <a:ext cx="2012760" cy="685728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71" name="CustomShape 3"/>
          <p:cNvSpPr/>
          <p:nvPr/>
        </p:nvSpPr>
        <p:spPr>
          <a:xfrm>
            <a:off x="74520" y="2074320"/>
            <a:ext cx="2751480" cy="270864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Detector Model</a:t>
            </a:r>
            <a:endParaRPr lang="en-US" sz="2600" b="0" strike="noStrike" spc="-1">
              <a:latin typeface="Arial"/>
            </a:endParaRPr>
          </a:p>
        </p:txBody>
      </p:sp>
      <p:sp>
        <p:nvSpPr>
          <p:cNvPr id="272" name="CustomShape 4"/>
          <p:cNvSpPr/>
          <p:nvPr/>
        </p:nvSpPr>
        <p:spPr>
          <a:xfrm>
            <a:off x="4877640" y="5838840"/>
            <a:ext cx="4705560" cy="699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Loss function: Mean_Absolute_Error</a:t>
            </a:r>
            <a:endParaRPr lang="en-US" sz="20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000" b="0" strike="noStrike" spc="-1">
                <a:solidFill>
                  <a:srgbClr val="000000"/>
                </a:solidFill>
                <a:latin typeface="Calibri"/>
              </a:rPr>
              <a:t>Optimizer: RMSprop</a:t>
            </a:r>
            <a:endParaRPr lang="en-US" sz="2000" b="0" strike="noStrike" spc="-1">
              <a:latin typeface="Arial"/>
            </a:endParaRPr>
          </a:p>
        </p:txBody>
      </p:sp>
      <p:sp>
        <p:nvSpPr>
          <p:cNvPr id="273" name="TextShape 5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F938D792-28A2-4656-8813-FF256DC637D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16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75" name="CustomShape 6"/>
          <p:cNvSpPr/>
          <p:nvPr/>
        </p:nvSpPr>
        <p:spPr>
          <a:xfrm>
            <a:off x="4384800" y="269640"/>
            <a:ext cx="56401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Fig: structure of neural network based detector.</a:t>
            </a:r>
            <a:endParaRPr lang="en-US" sz="1800" b="0" strike="noStrike" spc="-1">
              <a:latin typeface="Arial"/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DB4E114-39E5-E24F-91F3-735F18A7709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70230" y="634320"/>
            <a:ext cx="8877300" cy="5156200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" name="CustomShape 1"/>
          <p:cNvSpPr/>
          <p:nvPr/>
        </p:nvSpPr>
        <p:spPr>
          <a:xfrm>
            <a:off x="838080" y="36504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Choice of parameters</a:t>
            </a:r>
            <a:endParaRPr lang="en-US" sz="4400" b="0" strike="noStrike" spc="-1" dirty="0">
              <a:latin typeface="Arial"/>
            </a:endParaRPr>
          </a:p>
        </p:txBody>
      </p:sp>
      <p:sp>
        <p:nvSpPr>
          <p:cNvPr id="277" name="CustomShape 2"/>
          <p:cNvSpPr/>
          <p:nvPr/>
        </p:nvSpPr>
        <p:spPr>
          <a:xfrm>
            <a:off x="823320" y="1554480"/>
            <a:ext cx="10514880" cy="82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b="0" strike="noStrike" spc="-1" dirty="0">
                <a:solidFill>
                  <a:srgbClr val="000000"/>
                </a:solidFill>
                <a:latin typeface="Arial"/>
              </a:rPr>
              <a:t>According to the experiment, we find best parameters according to the accuracy metric for:  </a:t>
            </a:r>
            <a:endParaRPr lang="en-US" b="0" strike="noStrike" spc="-1" dirty="0">
              <a:latin typeface="Arial"/>
            </a:endParaRPr>
          </a:p>
        </p:txBody>
      </p:sp>
      <p:pic>
        <p:nvPicPr>
          <p:cNvPr id="278" name="Picture 277"/>
          <p:cNvPicPr/>
          <p:nvPr/>
        </p:nvPicPr>
        <p:blipFill>
          <a:blip r:embed="rId2"/>
          <a:stretch/>
        </p:blipFill>
        <p:spPr>
          <a:xfrm>
            <a:off x="457200" y="2798640"/>
            <a:ext cx="3657240" cy="2504880"/>
          </a:xfrm>
          <a:prstGeom prst="rect">
            <a:avLst/>
          </a:prstGeom>
          <a:ln>
            <a:noFill/>
          </a:ln>
        </p:spPr>
      </p:pic>
      <p:pic>
        <p:nvPicPr>
          <p:cNvPr id="279" name="Picture 278"/>
          <p:cNvPicPr/>
          <p:nvPr/>
        </p:nvPicPr>
        <p:blipFill>
          <a:blip r:embed="rId3"/>
          <a:stretch/>
        </p:blipFill>
        <p:spPr>
          <a:xfrm>
            <a:off x="4114440" y="2834640"/>
            <a:ext cx="3580920" cy="2400120"/>
          </a:xfrm>
          <a:prstGeom prst="rect">
            <a:avLst/>
          </a:prstGeom>
          <a:ln>
            <a:noFill/>
          </a:ln>
        </p:spPr>
      </p:pic>
      <p:pic>
        <p:nvPicPr>
          <p:cNvPr id="280" name="Picture 279"/>
          <p:cNvPicPr/>
          <p:nvPr/>
        </p:nvPicPr>
        <p:blipFill>
          <a:blip r:embed="rId4"/>
          <a:stretch/>
        </p:blipFill>
        <p:spPr>
          <a:xfrm>
            <a:off x="7988040" y="2743200"/>
            <a:ext cx="3990600" cy="2523600"/>
          </a:xfrm>
          <a:prstGeom prst="rect">
            <a:avLst/>
          </a:prstGeom>
          <a:ln>
            <a:noFill/>
          </a:ln>
        </p:spPr>
      </p:pic>
      <p:sp>
        <p:nvSpPr>
          <p:cNvPr id="281" name="TextShape 3"/>
          <p:cNvSpPr txBox="1"/>
          <p:nvPr/>
        </p:nvSpPr>
        <p:spPr>
          <a:xfrm>
            <a:off x="914400" y="5486400"/>
            <a:ext cx="347472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latin typeface="Arial"/>
              </a:rPr>
              <a:t>Active function parameter</a:t>
            </a:r>
          </a:p>
        </p:txBody>
      </p:sp>
      <p:sp>
        <p:nvSpPr>
          <p:cNvPr id="282" name="TextShape 4"/>
          <p:cNvSpPr txBox="1"/>
          <p:nvPr/>
        </p:nvSpPr>
        <p:spPr>
          <a:xfrm>
            <a:off x="4389120" y="5486400"/>
            <a:ext cx="338328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>
                <a:latin typeface="Arial"/>
              </a:rPr>
              <a:t>Loss function parameter</a:t>
            </a:r>
          </a:p>
        </p:txBody>
      </p:sp>
      <p:sp>
        <p:nvSpPr>
          <p:cNvPr id="283" name="TextShape 5"/>
          <p:cNvSpPr txBox="1"/>
          <p:nvPr/>
        </p:nvSpPr>
        <p:spPr>
          <a:xfrm>
            <a:off x="8321040" y="5505840"/>
            <a:ext cx="3749040" cy="34632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latin typeface="Arial"/>
              </a:rPr>
              <a:t>Optimizer function parameter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66B8191D-EE42-AD42-9057-646B7AA1BBF2}"/>
              </a:ext>
            </a:extLst>
          </p:cNvPr>
          <p:cNvSpPr txBox="1"/>
          <p:nvPr/>
        </p:nvSpPr>
        <p:spPr>
          <a:xfrm>
            <a:off x="4868214" y="1906073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CustomShape 1"/>
          <p:cNvSpPr/>
          <p:nvPr/>
        </p:nvSpPr>
        <p:spPr>
          <a:xfrm>
            <a:off x="579840" y="310320"/>
            <a:ext cx="10514880" cy="13248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4400" spc="-1" dirty="0">
                <a:solidFill>
                  <a:srgbClr val="000000"/>
                </a:solidFill>
                <a:latin typeface="Calibri Light"/>
              </a:rPr>
              <a:t>Feature </a:t>
            </a:r>
            <a:r>
              <a:rPr lang="en-US" sz="4400" b="0" strike="noStrike" spc="-1" dirty="0">
                <a:solidFill>
                  <a:srgbClr val="000000"/>
                </a:solidFill>
                <a:latin typeface="Calibri Light"/>
              </a:rPr>
              <a:t>Evaluation</a:t>
            </a:r>
          </a:p>
        </p:txBody>
      </p:sp>
      <p:pic>
        <p:nvPicPr>
          <p:cNvPr id="285" name="Picture 149"/>
          <p:cNvPicPr/>
          <p:nvPr/>
        </p:nvPicPr>
        <p:blipFill>
          <a:blip r:embed="rId2"/>
          <a:stretch/>
        </p:blipFill>
        <p:spPr>
          <a:xfrm>
            <a:off x="1097280" y="1635120"/>
            <a:ext cx="8046360" cy="4582440"/>
          </a:xfrm>
          <a:prstGeom prst="rect">
            <a:avLst/>
          </a:prstGeom>
          <a:ln>
            <a:noFill/>
          </a:ln>
        </p:spPr>
      </p:pic>
      <p:pic>
        <p:nvPicPr>
          <p:cNvPr id="286" name="Picture 150"/>
          <p:cNvPicPr/>
          <p:nvPr/>
        </p:nvPicPr>
        <p:blipFill>
          <a:blip r:embed="rId3"/>
          <a:stretch/>
        </p:blipFill>
        <p:spPr>
          <a:xfrm>
            <a:off x="1371600" y="1755720"/>
            <a:ext cx="7515720" cy="4187520"/>
          </a:xfrm>
          <a:prstGeom prst="rect">
            <a:avLst/>
          </a:prstGeom>
          <a:ln>
            <a:noFill/>
          </a:ln>
        </p:spPr>
      </p:pic>
      <p:pic>
        <p:nvPicPr>
          <p:cNvPr id="287" name="Picture 151"/>
          <p:cNvPicPr/>
          <p:nvPr/>
        </p:nvPicPr>
        <p:blipFill>
          <a:blip r:embed="rId4"/>
          <a:stretch/>
        </p:blipFill>
        <p:spPr>
          <a:xfrm>
            <a:off x="1463040" y="1828800"/>
            <a:ext cx="7772040" cy="4429800"/>
          </a:xfrm>
          <a:prstGeom prst="rect">
            <a:avLst/>
          </a:prstGeom>
          <a:ln>
            <a:noFill/>
          </a:ln>
        </p:spPr>
      </p:pic>
      <p:sp>
        <p:nvSpPr>
          <p:cNvPr id="288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77DCEBB2-F2E1-4DF1-8DEC-75CAFACEB0D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18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89" name="TextShape 3"/>
          <p:cNvSpPr txBox="1"/>
          <p:nvPr/>
        </p:nvSpPr>
        <p:spPr>
          <a:xfrm>
            <a:off x="8610480" y="3240195"/>
            <a:ext cx="3566160" cy="858240"/>
          </a:xfrm>
          <a:prstGeom prst="rect">
            <a:avLst/>
          </a:prstGeom>
          <a:noFill/>
          <a:ln>
            <a:noFill/>
          </a:ln>
        </p:spPr>
        <p:txBody>
          <a:bodyPr lIns="90000" tIns="45000" rIns="90000" bIns="45000"/>
          <a:lstStyle/>
          <a:p>
            <a:r>
              <a:rPr lang="en-US" sz="1800" b="0" strike="noStrike" spc="-1" dirty="0">
                <a:latin typeface="Arial"/>
              </a:rPr>
              <a:t>Performance of dataset with feature and original dataset with no feature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7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8" dur="500" fill="hold"/>
                                        <p:tgtEl>
                                          <p:spTgt spid="28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3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14" dur="500" fill="hold"/>
                                        <p:tgtEl>
                                          <p:spTgt spid="2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repl">
                                        <p:cTn id="19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repl">
                                        <p:cTn id="20" dur="500" fill="hold"/>
                                        <p:tgtEl>
                                          <p:spTgt spid="28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CustomShape 1"/>
          <p:cNvSpPr/>
          <p:nvPr/>
        </p:nvSpPr>
        <p:spPr>
          <a:xfrm>
            <a:off x="0" y="637396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91" name="CustomShape 2"/>
          <p:cNvSpPr/>
          <p:nvPr/>
        </p:nvSpPr>
        <p:spPr>
          <a:xfrm>
            <a:off x="556560" y="64332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 dirty="0">
                <a:solidFill>
                  <a:srgbClr val="FFFFFF"/>
                </a:solidFill>
                <a:latin typeface="Calibri Light"/>
              </a:rPr>
              <a:t>Experimental Results</a:t>
            </a:r>
            <a:endParaRPr lang="en-US" sz="3000" b="0" strike="noStrike" spc="-1" dirty="0">
              <a:latin typeface="Arial"/>
            </a:endParaRPr>
          </a:p>
        </p:txBody>
      </p:sp>
      <p:graphicFrame>
        <p:nvGraphicFramePr>
          <p:cNvPr id="292" name="Table 3"/>
          <p:cNvGraphicFramePr/>
          <p:nvPr>
            <p:extLst>
              <p:ext uri="{D42A27DB-BD31-4B8C-83A1-F6EECF244321}">
                <p14:modId xmlns:p14="http://schemas.microsoft.com/office/powerpoint/2010/main" val="2440738798"/>
              </p:ext>
            </p:extLst>
          </p:nvPr>
        </p:nvGraphicFramePr>
        <p:xfrm>
          <a:off x="343200" y="2170080"/>
          <a:ext cx="11505600" cy="2931240"/>
        </p:xfrm>
        <a:graphic>
          <a:graphicData uri="http://schemas.openxmlformats.org/drawingml/2006/table">
            <a:tbl>
              <a:tblPr/>
              <a:tblGrid>
                <a:gridCol w="129780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7884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71388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8868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8040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68040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6804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655200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  <a:gridCol w="647640">
                  <a:extLst>
                    <a:ext uri="{9D8B030D-6E8A-4147-A177-3AD203B41FA5}">
                      <a16:colId xmlns:a16="http://schemas.microsoft.com/office/drawing/2014/main" val="20008"/>
                    </a:ext>
                  </a:extLst>
                </a:gridCol>
                <a:gridCol w="676080">
                  <a:extLst>
                    <a:ext uri="{9D8B030D-6E8A-4147-A177-3AD203B41FA5}">
                      <a16:colId xmlns:a16="http://schemas.microsoft.com/office/drawing/2014/main" val="20009"/>
                    </a:ext>
                  </a:extLst>
                </a:gridCol>
                <a:gridCol w="651240">
                  <a:extLst>
                    <a:ext uri="{9D8B030D-6E8A-4147-A177-3AD203B41FA5}">
                      <a16:colId xmlns:a16="http://schemas.microsoft.com/office/drawing/2014/main" val="20010"/>
                    </a:ext>
                  </a:extLst>
                </a:gridCol>
                <a:gridCol w="646200">
                  <a:extLst>
                    <a:ext uri="{9D8B030D-6E8A-4147-A177-3AD203B41FA5}">
                      <a16:colId xmlns:a16="http://schemas.microsoft.com/office/drawing/2014/main" val="20011"/>
                    </a:ext>
                  </a:extLst>
                </a:gridCol>
                <a:gridCol w="655200">
                  <a:extLst>
                    <a:ext uri="{9D8B030D-6E8A-4147-A177-3AD203B41FA5}">
                      <a16:colId xmlns:a16="http://schemas.microsoft.com/office/drawing/2014/main" val="20012"/>
                    </a:ext>
                  </a:extLst>
                </a:gridCol>
                <a:gridCol w="680400">
                  <a:extLst>
                    <a:ext uri="{9D8B030D-6E8A-4147-A177-3AD203B41FA5}">
                      <a16:colId xmlns:a16="http://schemas.microsoft.com/office/drawing/2014/main" val="20013"/>
                    </a:ext>
                  </a:extLst>
                </a:gridCol>
                <a:gridCol w="680400">
                  <a:extLst>
                    <a:ext uri="{9D8B030D-6E8A-4147-A177-3AD203B41FA5}">
                      <a16:colId xmlns:a16="http://schemas.microsoft.com/office/drawing/2014/main" val="20014"/>
                    </a:ext>
                  </a:extLst>
                </a:gridCol>
                <a:gridCol w="683280">
                  <a:extLst>
                    <a:ext uri="{9D8B030D-6E8A-4147-A177-3AD203B41FA5}">
                      <a16:colId xmlns:a16="http://schemas.microsoft.com/office/drawing/2014/main" val="20015"/>
                    </a:ext>
                  </a:extLst>
                </a:gridCol>
              </a:tblGrid>
              <a:tr h="60336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attack 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attack 2</a:t>
                      </a:r>
                      <a:r>
                        <a:rPr lang="en-US" sz="1800" b="0" strike="noStrike" spc="-1" dirty="0">
                          <a:solidFill>
                            <a:schemeClr val="bg1"/>
                          </a:solidFill>
                          <a:latin typeface="Calibri"/>
                        </a:rPr>
                        <a:t>***</a:t>
                      </a:r>
                      <a:endParaRPr lang="en-US" sz="1800" b="0" strike="noStrike" spc="-1" dirty="0">
                        <a:solidFill>
                          <a:schemeClr val="bg1"/>
                        </a:solidFill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attack 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attack 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attack 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094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SVM[2]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KNN[2]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Neural Net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SVM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 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KNN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Neural Net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SVM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KNN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Neural Net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SVM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KNN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Neural Net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SVM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KNN</a:t>
                      </a:r>
                      <a:endParaRPr lang="en-US" sz="1400" b="0" strike="noStrike" spc="-1">
                        <a:latin typeface="Arial"/>
                      </a:endParaRPr>
                    </a:p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4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[2]</a:t>
                      </a:r>
                      <a:endParaRPr lang="en-US" sz="14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Neural Net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603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CCR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0.9452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0.9564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0.9907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0.7508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0.7543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0.6854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0.9463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0.9116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0.9825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0.9471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0.9177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0.9725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0.8173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0.8403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0.9647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60336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Precision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0.9521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1.000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1.0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0.5613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0.5729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0.9506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0.8149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0.9990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0.9627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0.8035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0.9955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0.7143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0.8162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0.985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6030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Recall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0.8328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0.8290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0.9702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0.1937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0.1788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i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 0.0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0.8363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0.8860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0.9498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0.8253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0.8755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0.8908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0.4254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0.4636</a:t>
                      </a:r>
                      <a:endParaRPr lang="en-US" sz="12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2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0.891</a:t>
                      </a:r>
                      <a:endParaRPr lang="en-US" sz="12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</a:tbl>
          </a:graphicData>
        </a:graphic>
      </p:graphicFrame>
      <p:sp>
        <p:nvSpPr>
          <p:cNvPr id="293" name="CustomShape 4"/>
          <p:cNvSpPr/>
          <p:nvPr/>
        </p:nvSpPr>
        <p:spPr>
          <a:xfrm>
            <a:off x="418800" y="5268960"/>
            <a:ext cx="37566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CCR:  Correct Categorical Rate.</a:t>
            </a:r>
            <a:endParaRPr lang="en-US" sz="1800" b="0" strike="noStrike" spc="-1">
              <a:latin typeface="Arial"/>
            </a:endParaRPr>
          </a:p>
        </p:txBody>
      </p:sp>
      <p:sp>
        <p:nvSpPr>
          <p:cNvPr id="296" name="CustomShape 7"/>
          <p:cNvSpPr/>
          <p:nvPr/>
        </p:nvSpPr>
        <p:spPr>
          <a:xfrm>
            <a:off x="7766040" y="5117400"/>
            <a:ext cx="4340160" cy="6390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*** Note that Neural network based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model could not detect attack 2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97" name="TextShape 8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F2036DE6-7FFA-48ED-A5C2-AA38D455731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19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98" name="CustomShape 9"/>
          <p:cNvSpPr/>
          <p:nvPr/>
        </p:nvSpPr>
        <p:spPr>
          <a:xfrm>
            <a:off x="3000661" y="1701180"/>
            <a:ext cx="6190077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Table: performance comparison of attack detection per method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299" name="CustomShape 10"/>
          <p:cNvSpPr/>
          <p:nvPr/>
        </p:nvSpPr>
        <p:spPr>
          <a:xfrm>
            <a:off x="105439" y="6129720"/>
            <a:ext cx="14868000" cy="7358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[2] S. So, P. Sharma, and J. Petit, “Integrating Plausibility Checks and Machine Learning for Misbehavior Detection in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VANET,” presented at the 2018 17th IEEE International Conference on Machine Learning and Applications (ICMLA), pp. 564–571.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CustomShape 1"/>
          <p:cNvSpPr/>
          <p:nvPr/>
        </p:nvSpPr>
        <p:spPr>
          <a:xfrm>
            <a:off x="-720" y="27828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07" name="CustomShape 2"/>
          <p:cNvSpPr/>
          <p:nvPr/>
        </p:nvSpPr>
        <p:spPr>
          <a:xfrm>
            <a:off x="478440" y="27828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"/>
              </a:rPr>
              <a:t>Content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208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7597C9BB-08A2-4F02-B445-ADF8A12B36A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09" name="CustomShape 4"/>
          <p:cNvSpPr/>
          <p:nvPr/>
        </p:nvSpPr>
        <p:spPr>
          <a:xfrm>
            <a:off x="1164960" y="1570680"/>
            <a:ext cx="261900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Introduction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10" name="CustomShape 5"/>
          <p:cNvSpPr/>
          <p:nvPr/>
        </p:nvSpPr>
        <p:spPr>
          <a:xfrm>
            <a:off x="1164960" y="3208135"/>
            <a:ext cx="6075360" cy="12484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Neural Network based Detector</a:t>
            </a:r>
            <a:endParaRPr lang="en-US" sz="28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Abnormity Detector</a:t>
            </a:r>
            <a:endParaRPr lang="en-US" sz="2400" b="0" strike="noStrike" spc="-1" dirty="0">
              <a:latin typeface="Arial"/>
            </a:endParaRPr>
          </a:p>
          <a:p>
            <a:pPr marL="743040" lvl="1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spc="-1" dirty="0">
                <a:solidFill>
                  <a:srgbClr val="000000"/>
                </a:solidFill>
                <a:latin typeface="Calibri"/>
              </a:rPr>
              <a:t>Attack </a:t>
            </a:r>
            <a:r>
              <a:rPr lang="en-US" sz="2400" b="0" strike="noStrike" spc="-1" dirty="0">
                <a:solidFill>
                  <a:srgbClr val="000000"/>
                </a:solidFill>
                <a:latin typeface="Calibri"/>
              </a:rPr>
              <a:t>Classifier</a:t>
            </a:r>
            <a:endParaRPr lang="en-US" sz="2400" b="0" strike="noStrike" spc="-1" dirty="0">
              <a:latin typeface="Arial"/>
            </a:endParaRPr>
          </a:p>
        </p:txBody>
      </p:sp>
      <p:sp>
        <p:nvSpPr>
          <p:cNvPr id="211" name="CustomShape 6"/>
          <p:cNvSpPr/>
          <p:nvPr/>
        </p:nvSpPr>
        <p:spPr>
          <a:xfrm>
            <a:off x="1164960" y="2363400"/>
            <a:ext cx="49978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Datasets -- Preprocessing</a:t>
            </a:r>
            <a:endParaRPr lang="en-US" sz="2800" b="0" strike="noStrike" spc="-1" dirty="0">
              <a:latin typeface="Arial"/>
            </a:endParaRPr>
          </a:p>
        </p:txBody>
      </p:sp>
      <p:sp>
        <p:nvSpPr>
          <p:cNvPr id="212" name="CustomShape 7"/>
          <p:cNvSpPr/>
          <p:nvPr/>
        </p:nvSpPr>
        <p:spPr>
          <a:xfrm>
            <a:off x="1164959" y="4753142"/>
            <a:ext cx="3162341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Proof of Concept</a:t>
            </a:r>
          </a:p>
        </p:txBody>
      </p:sp>
      <p:sp>
        <p:nvSpPr>
          <p:cNvPr id="213" name="CustomShape 8"/>
          <p:cNvSpPr/>
          <p:nvPr/>
        </p:nvSpPr>
        <p:spPr>
          <a:xfrm>
            <a:off x="1164960" y="5566629"/>
            <a:ext cx="2404080" cy="51696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Conclusion</a:t>
            </a:r>
            <a:endParaRPr lang="en-US" sz="2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0" name="CustomShape 1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01" name="CustomShape 2"/>
          <p:cNvSpPr/>
          <p:nvPr/>
        </p:nvSpPr>
        <p:spPr>
          <a:xfrm>
            <a:off x="490680" y="65160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 dirty="0">
                <a:solidFill>
                  <a:srgbClr val="FFFFFF"/>
                </a:solidFill>
                <a:latin typeface="Calibri Light"/>
              </a:rPr>
              <a:t>Experimental Results</a:t>
            </a:r>
            <a:endParaRPr lang="en-US" sz="3000" b="0" strike="noStrike" spc="-1" dirty="0">
              <a:latin typeface="Arial"/>
            </a:endParaRPr>
          </a:p>
        </p:txBody>
      </p:sp>
      <p:graphicFrame>
        <p:nvGraphicFramePr>
          <p:cNvPr id="302" name="Table 3"/>
          <p:cNvGraphicFramePr/>
          <p:nvPr/>
        </p:nvGraphicFramePr>
        <p:xfrm>
          <a:off x="2031840" y="2678040"/>
          <a:ext cx="8127720" cy="1501200"/>
        </p:xfrm>
        <a:graphic>
          <a:graphicData uri="http://schemas.openxmlformats.org/drawingml/2006/table">
            <a:tbl>
              <a:tblPr/>
              <a:tblGrid>
                <a:gridCol w="203184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3184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03184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03220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880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SVM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KNN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Neural Net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CCR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0.8788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0.8838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0.9244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Precision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0.8879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0.8716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0.9948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70800"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Recall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0.6166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0.6515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0.7868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</a:tbl>
          </a:graphicData>
        </a:graphic>
      </p:graphicFrame>
      <p:sp>
        <p:nvSpPr>
          <p:cNvPr id="303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0D2ABDB4-069D-49FE-BA04-157ABEE24E6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20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04" name="CustomShape 5"/>
          <p:cNvSpPr/>
          <p:nvPr/>
        </p:nvSpPr>
        <p:spPr>
          <a:xfrm>
            <a:off x="3102614" y="2313360"/>
            <a:ext cx="5986172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Table: performance comparison of the overall attack detection</a:t>
            </a:r>
            <a:endParaRPr lang="en-US" sz="1800" b="0" strike="noStrike" spc="-1" dirty="0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 dirty="0">
                <a:solidFill>
                  <a:srgbClr val="000000"/>
                </a:solidFill>
                <a:latin typeface="Calibri Light"/>
              </a:rPr>
              <a:t>Part 2, Attack Classification</a:t>
            </a:r>
            <a:endParaRPr lang="en-US" sz="6000" b="0" strike="noStrike" spc="-1" dirty="0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6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07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3FF056E0-5AB1-4D82-9DCD-1D48840584B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21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39645E4F-8914-41A3-83FB-A74430AF3D6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22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09" name="CustomShape 2"/>
          <p:cNvSpPr/>
          <p:nvPr/>
        </p:nvSpPr>
        <p:spPr>
          <a:xfrm>
            <a:off x="0" y="0"/>
            <a:ext cx="2012760" cy="685728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0" name="CustomShape 3"/>
          <p:cNvSpPr/>
          <p:nvPr/>
        </p:nvSpPr>
        <p:spPr>
          <a:xfrm>
            <a:off x="126360" y="2074320"/>
            <a:ext cx="2353320" cy="270864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Classification Model</a:t>
            </a:r>
            <a:endParaRPr lang="en-US" sz="2600" b="0" strike="noStrike" spc="-1">
              <a:latin typeface="Arial"/>
            </a:endParaRPr>
          </a:p>
        </p:txBody>
      </p:sp>
      <p:pic>
        <p:nvPicPr>
          <p:cNvPr id="311" name="Picture 9"/>
          <p:cNvPicPr/>
          <p:nvPr/>
        </p:nvPicPr>
        <p:blipFill>
          <a:blip r:embed="rId2"/>
          <a:stretch/>
        </p:blipFill>
        <p:spPr>
          <a:xfrm>
            <a:off x="2720880" y="850680"/>
            <a:ext cx="9029520" cy="5155920"/>
          </a:xfrm>
          <a:prstGeom prst="rect">
            <a:avLst/>
          </a:prstGeom>
          <a:ln>
            <a:noFill/>
          </a:ln>
        </p:spPr>
      </p:pic>
      <p:sp>
        <p:nvSpPr>
          <p:cNvPr id="312" name="CustomShape 4"/>
          <p:cNvSpPr/>
          <p:nvPr/>
        </p:nvSpPr>
        <p:spPr>
          <a:xfrm>
            <a:off x="4287960" y="481320"/>
            <a:ext cx="568440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Fig: structure of neural network based classifier.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13" name="Table 1"/>
          <p:cNvGraphicFramePr/>
          <p:nvPr>
            <p:extLst>
              <p:ext uri="{D42A27DB-BD31-4B8C-83A1-F6EECF244321}">
                <p14:modId xmlns:p14="http://schemas.microsoft.com/office/powerpoint/2010/main" val="2883361182"/>
              </p:ext>
            </p:extLst>
          </p:nvPr>
        </p:nvGraphicFramePr>
        <p:xfrm>
          <a:off x="702900" y="2237040"/>
          <a:ext cx="10650420" cy="2977158"/>
        </p:xfrm>
        <a:graphic>
          <a:graphicData uri="http://schemas.openxmlformats.org/drawingml/2006/table">
            <a:tbl>
              <a:tblPr/>
              <a:tblGrid>
                <a:gridCol w="1526567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2656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514124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520524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520524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520524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52159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574179"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 grid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FFFFFF"/>
                          </a:solidFill>
                          <a:latin typeface="Arial"/>
                        </a:rPr>
                        <a:t>Prediction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574179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noFill/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1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2</a:t>
                      </a:r>
                      <a:r>
                        <a:rPr lang="en-US" sz="1800" b="0" strike="noStrike" spc="-1" dirty="0">
                          <a:solidFill>
                            <a:schemeClr val="bg1"/>
                          </a:solidFill>
                          <a:latin typeface="Calibri"/>
                        </a:rPr>
                        <a:t>***</a:t>
                      </a: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FFFFFF"/>
                          </a:solidFill>
                          <a:latin typeface="Calibri"/>
                        </a:rPr>
                        <a:t>Type 4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Type 8 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FFFFFF"/>
                          </a:solidFill>
                          <a:latin typeface="Calibri"/>
                        </a:rPr>
                        <a:t>Type 16 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38160">
                      <a:solidFill>
                        <a:srgbClr val="FFFFFF"/>
                      </a:solidFill>
                    </a:lnB>
                    <a:solidFill>
                      <a:srgbClr val="4472C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37401">
                <a:tc rowSpan="5"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Ground</a:t>
                      </a:r>
                    </a:p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Arial"/>
                        </a:rPr>
                        <a:t>truth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 anchor="ctr"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Type 1 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0.7623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0.0212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0.0779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0.0191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0.1145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3816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37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2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0.0016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0.9401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0.0096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0.0444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0.0043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37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4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0.0005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0.9909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0.0068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0.0018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37401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8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0.0458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0.0040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0.9259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0.0243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E8EBF4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>
                    <a:solidFill>
                      <a:srgbClr val="729FCF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Type 16 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0.2707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0.0620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>
                          <a:solidFill>
                            <a:srgbClr val="000000"/>
                          </a:solidFill>
                          <a:latin typeface="Calibri"/>
                        </a:rPr>
                        <a:t>0.0344</a:t>
                      </a:r>
                      <a:endParaRPr lang="en-US" sz="1800" b="0" strike="noStrike" spc="-1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0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0.0450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00000"/>
                        </a:lnSpc>
                      </a:pPr>
                      <a:r>
                        <a:rPr lang="en-US" sz="1800" b="1" strike="noStrike" spc="-1" dirty="0">
                          <a:solidFill>
                            <a:srgbClr val="000000"/>
                          </a:solidFill>
                          <a:latin typeface="Calibri"/>
                        </a:rPr>
                        <a:t>0.5879</a:t>
                      </a:r>
                      <a:endParaRPr lang="en-US" sz="1800" b="0" strike="noStrike" spc="-1" dirty="0">
                        <a:latin typeface="Arial"/>
                      </a:endParaRPr>
                    </a:p>
                  </a:txBody>
                  <a:tcPr>
                    <a:lnL w="12240">
                      <a:solidFill>
                        <a:srgbClr val="FFFFFF"/>
                      </a:solidFill>
                    </a:lnL>
                    <a:lnR w="12240">
                      <a:solidFill>
                        <a:srgbClr val="FFFFFF"/>
                      </a:solidFill>
                    </a:lnR>
                    <a:lnT w="12240">
                      <a:solidFill>
                        <a:srgbClr val="FFFFFF"/>
                      </a:solidFill>
                    </a:lnT>
                    <a:lnB w="12240">
                      <a:solidFill>
                        <a:srgbClr val="FFFFFF"/>
                      </a:solidFill>
                    </a:lnB>
                    <a:solidFill>
                      <a:srgbClr val="CFD5E9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314" name="CustomShape 2"/>
          <p:cNvSpPr/>
          <p:nvPr/>
        </p:nvSpPr>
        <p:spPr>
          <a:xfrm>
            <a:off x="1262100" y="5452518"/>
            <a:ext cx="9667800" cy="638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***Note that it is invalid for Type 2 attacker, because the first step, i.e. identifying whether the session </a:t>
            </a:r>
            <a:endParaRPr lang="en-US" sz="1800" b="0" strike="noStrike" spc="-1" dirty="0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1800" b="0" strike="noStrike" spc="-1" dirty="0">
                <a:solidFill>
                  <a:srgbClr val="000000"/>
                </a:solidFill>
                <a:latin typeface="Calibri"/>
              </a:rPr>
              <a:t>is malicious or does not  success. </a:t>
            </a:r>
            <a:endParaRPr lang="en-US" sz="1800" b="0" strike="noStrike" spc="-1" dirty="0">
              <a:latin typeface="Arial"/>
            </a:endParaRPr>
          </a:p>
        </p:txBody>
      </p:sp>
      <p:sp>
        <p:nvSpPr>
          <p:cNvPr id="315" name="CustomShape 3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16" name="CustomShape 4"/>
          <p:cNvSpPr/>
          <p:nvPr/>
        </p:nvSpPr>
        <p:spPr>
          <a:xfrm>
            <a:off x="490680" y="65160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Classification Results</a:t>
            </a:r>
            <a:endParaRPr lang="en-US" sz="3000" b="0" strike="noStrike" spc="-1">
              <a:latin typeface="Arial"/>
            </a:endParaRPr>
          </a:p>
        </p:txBody>
      </p:sp>
      <p:sp>
        <p:nvSpPr>
          <p:cNvPr id="317" name="TextShape 5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CB13CDD8-EA74-4ED8-AEC7-57ABCC345724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23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18" name="CustomShape 6"/>
          <p:cNvSpPr/>
          <p:nvPr/>
        </p:nvSpPr>
        <p:spPr>
          <a:xfrm>
            <a:off x="3777480" y="1634040"/>
            <a:ext cx="46357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Table: results of classification accuracy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 dirty="0">
                <a:solidFill>
                  <a:srgbClr val="000000"/>
                </a:solidFill>
                <a:latin typeface="Calibri Light"/>
              </a:rPr>
              <a:t>Proof of Concept</a:t>
            </a:r>
          </a:p>
        </p:txBody>
      </p:sp>
      <p:sp>
        <p:nvSpPr>
          <p:cNvPr id="320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21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4D034747-B0D6-4CBC-8C9C-130282BD902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24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CustomShape 1"/>
          <p:cNvSpPr/>
          <p:nvPr/>
        </p:nvSpPr>
        <p:spPr>
          <a:xfrm>
            <a:off x="838440" y="1524960"/>
            <a:ext cx="10514880" cy="43506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pic>
        <p:nvPicPr>
          <p:cNvPr id="323" name="Picture 2"/>
          <p:cNvPicPr/>
          <p:nvPr/>
        </p:nvPicPr>
        <p:blipFill>
          <a:blip r:embed="rId2"/>
          <a:stretch/>
        </p:blipFill>
        <p:spPr>
          <a:xfrm>
            <a:off x="2320200" y="440"/>
            <a:ext cx="9870480" cy="6857640"/>
          </a:xfrm>
          <a:prstGeom prst="rect">
            <a:avLst/>
          </a:prstGeom>
          <a:ln>
            <a:noFill/>
          </a:ln>
        </p:spPr>
      </p:pic>
      <p:sp>
        <p:nvSpPr>
          <p:cNvPr id="324" name="CustomShape 2"/>
          <p:cNvSpPr/>
          <p:nvPr/>
        </p:nvSpPr>
        <p:spPr>
          <a:xfrm>
            <a:off x="0" y="0"/>
            <a:ext cx="1482120" cy="685764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25" name="CustomShape 3"/>
          <p:cNvSpPr/>
          <p:nvPr/>
        </p:nvSpPr>
        <p:spPr>
          <a:xfrm>
            <a:off x="99360" y="2138040"/>
            <a:ext cx="2220840" cy="264492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spc="-1" dirty="0">
                <a:solidFill>
                  <a:srgbClr val="FFFFFF"/>
                </a:solidFill>
                <a:latin typeface="Calibri Light"/>
              </a:rPr>
              <a:t>Proof of </a:t>
            </a:r>
          </a:p>
          <a:p>
            <a:pPr algn="ctr">
              <a:lnSpc>
                <a:spcPct val="90000"/>
              </a:lnSpc>
            </a:pPr>
            <a:r>
              <a:rPr lang="en-US" sz="2600" b="0" strike="noStrike" spc="-1" dirty="0">
                <a:solidFill>
                  <a:srgbClr val="FFFFFF"/>
                </a:solidFill>
                <a:latin typeface="Calibri Light"/>
              </a:rPr>
              <a:t>Concept</a:t>
            </a:r>
            <a:endParaRPr lang="en-US" sz="2600" b="0" strike="noStrike" spc="-1" dirty="0">
              <a:latin typeface="Arial"/>
            </a:endParaRPr>
          </a:p>
        </p:txBody>
      </p:sp>
      <p:sp>
        <p:nvSpPr>
          <p:cNvPr id="326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8D148764-12C5-488E-A487-A4F8CDCE4F0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25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27" name="CustomShape 5"/>
          <p:cNvSpPr/>
          <p:nvPr/>
        </p:nvSpPr>
        <p:spPr>
          <a:xfrm>
            <a:off x="6312960" y="5285880"/>
            <a:ext cx="1064520" cy="200160"/>
          </a:xfrm>
          <a:prstGeom prst="bracketPair">
            <a:avLst>
              <a:gd name="adj" fmla="val 16667"/>
            </a:avLst>
          </a:prstGeom>
          <a:noFill/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28" name="CustomShape 6"/>
          <p:cNvSpPr/>
          <p:nvPr/>
        </p:nvSpPr>
        <p:spPr>
          <a:xfrm>
            <a:off x="4198320" y="5486400"/>
            <a:ext cx="1064520" cy="200160"/>
          </a:xfrm>
          <a:prstGeom prst="bracketPair">
            <a:avLst>
              <a:gd name="adj" fmla="val 16667"/>
            </a:avLst>
          </a:prstGeom>
          <a:noFill/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29" name="CustomShape 7"/>
          <p:cNvSpPr/>
          <p:nvPr/>
        </p:nvSpPr>
        <p:spPr>
          <a:xfrm>
            <a:off x="6312960" y="5898600"/>
            <a:ext cx="1064520" cy="200160"/>
          </a:xfrm>
          <a:prstGeom prst="bracketPair">
            <a:avLst>
              <a:gd name="adj" fmla="val 16667"/>
            </a:avLst>
          </a:prstGeom>
          <a:noFill/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30" name="CustomShape 8"/>
          <p:cNvSpPr/>
          <p:nvPr/>
        </p:nvSpPr>
        <p:spPr>
          <a:xfrm>
            <a:off x="4237920" y="6099120"/>
            <a:ext cx="909720" cy="200160"/>
          </a:xfrm>
          <a:prstGeom prst="bracketPair">
            <a:avLst>
              <a:gd name="adj" fmla="val 16667"/>
            </a:avLst>
          </a:prstGeom>
          <a:noFill/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  <p:sp>
        <p:nvSpPr>
          <p:cNvPr id="331" name="CustomShape 9"/>
          <p:cNvSpPr/>
          <p:nvPr/>
        </p:nvSpPr>
        <p:spPr>
          <a:xfrm>
            <a:off x="4730760" y="6456960"/>
            <a:ext cx="1064520" cy="200160"/>
          </a:xfrm>
          <a:prstGeom prst="bracketPair">
            <a:avLst>
              <a:gd name="adj" fmla="val 16667"/>
            </a:avLst>
          </a:prstGeom>
          <a:noFill/>
          <a:ln/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/>
        </p:style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Conclusion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3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334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208F2B80-D2B9-475B-A563-94F34666FF2F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26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5" name="TextShape 1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E0E3A79A-7C36-40F8-95F6-51A84661C5E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27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336" name="CustomShape 2"/>
          <p:cNvSpPr/>
          <p:nvPr/>
        </p:nvSpPr>
        <p:spPr>
          <a:xfrm>
            <a:off x="490680" y="2764800"/>
            <a:ext cx="11349477" cy="2222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“Constant offset” attack could not be detected by the proposed model.</a:t>
            </a:r>
          </a:p>
          <a:p>
            <a:pPr marL="285840" indent="-28548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spc="-1" dirty="0">
                <a:solidFill>
                  <a:srgbClr val="000000"/>
                </a:solidFill>
                <a:latin typeface="Calibri"/>
              </a:rPr>
              <a:t>Investigate messages correlation in the future. </a:t>
            </a:r>
          </a:p>
          <a:p>
            <a:pPr marL="285840" indent="-285480">
              <a:lnSpc>
                <a:spcPct val="15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 dirty="0">
                <a:solidFill>
                  <a:srgbClr val="000000"/>
                </a:solidFill>
                <a:latin typeface="Calibri"/>
              </a:rPr>
              <a:t>NN based detector performs better than State of the Art.</a:t>
            </a:r>
            <a:endParaRPr lang="en-US" sz="2800" spc="-1" dirty="0">
              <a:solidFill>
                <a:srgbClr val="000000"/>
              </a:solidFill>
              <a:latin typeface="Arial"/>
            </a:endParaRPr>
          </a:p>
        </p:txBody>
      </p:sp>
      <p:sp>
        <p:nvSpPr>
          <p:cNvPr id="337" name="CustomShape 3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338" name="CustomShape 4"/>
          <p:cNvSpPr/>
          <p:nvPr/>
        </p:nvSpPr>
        <p:spPr>
          <a:xfrm>
            <a:off x="490680" y="65160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Conclusion</a:t>
            </a:r>
            <a:endParaRPr lang="en-US" sz="3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CustomShape 1"/>
          <p:cNvSpPr/>
          <p:nvPr/>
        </p:nvSpPr>
        <p:spPr>
          <a:xfrm>
            <a:off x="831960" y="2745000"/>
            <a:ext cx="10514880" cy="136764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b"/>
          <a:lstStyle/>
          <a:p>
            <a:pPr algn="ctr"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Thanks!</a:t>
            </a:r>
            <a:endParaRPr lang="en-US" sz="6000" b="0" strike="noStrike" spc="-1">
              <a:latin typeface="Arial"/>
            </a:endParaRPr>
          </a:p>
        </p:txBody>
      </p:sp>
      <p:sp>
        <p:nvSpPr>
          <p:cNvPr id="340" name="CustomShape 2"/>
          <p:cNvSpPr/>
          <p:nvPr/>
        </p:nvSpPr>
        <p:spPr>
          <a:xfrm>
            <a:off x="831960" y="4589640"/>
            <a:ext cx="10514880" cy="14994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</p:sp>
      <p:sp>
        <p:nvSpPr>
          <p:cNvPr id="341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E04FA355-E4B5-4A92-9F28-0D7E8097C431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28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Introduction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5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16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E28E25E3-7B6C-461B-B316-E80FDF3C6412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3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TextShape 1"/>
          <p:cNvSpPr txBox="1"/>
          <p:nvPr/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VANET </a:t>
            </a: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  <a:p>
            <a:pPr marL="228600" indent="-22824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</a:pPr>
            <a:r>
              <a:rPr lang="en-US" sz="2800" b="0" strike="noStrike" spc="-1">
                <a:solidFill>
                  <a:srgbClr val="000000"/>
                </a:solidFill>
                <a:latin typeface="Calibri"/>
              </a:rPr>
              <a:t>Data type:</a:t>
            </a:r>
          </a:p>
          <a:p>
            <a:pPr marL="685800" lvl="1" indent="-228240">
              <a:lnSpc>
                <a:spcPct val="90000"/>
              </a:lnSpc>
              <a:spcBef>
                <a:spcPts val="499"/>
              </a:spcBef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BSM</a:t>
            </a:r>
          </a:p>
        </p:txBody>
      </p:sp>
      <p:sp>
        <p:nvSpPr>
          <p:cNvPr id="218" name="TextShape 2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2C54AABF-7660-466D-B03B-4DAADB0DE8E7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4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19" name="CustomShape 3"/>
          <p:cNvSpPr/>
          <p:nvPr/>
        </p:nvSpPr>
        <p:spPr>
          <a:xfrm>
            <a:off x="-720" y="27828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0" name="CustomShape 4"/>
          <p:cNvSpPr/>
          <p:nvPr/>
        </p:nvSpPr>
        <p:spPr>
          <a:xfrm>
            <a:off x="489960" y="27828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"/>
              </a:rPr>
              <a:t>Background</a:t>
            </a:r>
            <a:endParaRPr lang="en-US" sz="3000" b="0" strike="noStrike" spc="-1">
              <a:latin typeface="Arial"/>
            </a:endParaRPr>
          </a:p>
        </p:txBody>
      </p:sp>
      <p:pic>
        <p:nvPicPr>
          <p:cNvPr id="221" name="Picture 220"/>
          <p:cNvPicPr/>
          <p:nvPr/>
        </p:nvPicPr>
        <p:blipFill>
          <a:blip r:embed="rId2"/>
          <a:stretch/>
        </p:blipFill>
        <p:spPr>
          <a:xfrm>
            <a:off x="5120640" y="1103040"/>
            <a:ext cx="5029200" cy="2828880"/>
          </a:xfrm>
          <a:prstGeom prst="rect">
            <a:avLst/>
          </a:prstGeom>
          <a:ln>
            <a:noFill/>
          </a:ln>
        </p:spPr>
      </p:pic>
      <p:pic>
        <p:nvPicPr>
          <p:cNvPr id="222" name="Picture 221"/>
          <p:cNvPicPr/>
          <p:nvPr/>
        </p:nvPicPr>
        <p:blipFill>
          <a:blip r:embed="rId3"/>
          <a:stretch/>
        </p:blipFill>
        <p:spPr>
          <a:xfrm>
            <a:off x="4937760" y="3931920"/>
            <a:ext cx="3017520" cy="2687760"/>
          </a:xfrm>
          <a:prstGeom prst="rect">
            <a:avLst/>
          </a:prstGeom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CustomShape 1"/>
          <p:cNvSpPr/>
          <p:nvPr/>
        </p:nvSpPr>
        <p:spPr>
          <a:xfrm>
            <a:off x="838080" y="1554480"/>
            <a:ext cx="10514880" cy="453420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0" tIns="0" rIns="0" bIns="0" anchor="ctr"/>
          <a:lstStyle/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-Constant : Attacker report a false position which is a constant value.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-Constant Offset : Attacker transmits a fixed offset added to the real position.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-Random : Attacker sends a random position inside the simulation area.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-Random Offset : Attacker sends a random position within a rectangle around the vehicle.</a:t>
            </a: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endParaRPr lang="en-US" sz="2400" b="0" strike="noStrike" spc="-1">
              <a:latin typeface="Arial"/>
            </a:endParaRPr>
          </a:p>
          <a:p>
            <a:pPr>
              <a:lnSpc>
                <a:spcPct val="100000"/>
              </a:lnSpc>
            </a:pPr>
            <a:r>
              <a:rPr lang="en-US" sz="2400" b="0" strike="noStrike" spc="-1">
                <a:solidFill>
                  <a:srgbClr val="000000"/>
                </a:solidFill>
                <a:latin typeface="Arial"/>
              </a:rPr>
              <a:t>-Eventual Stop : Attackers behave normally for some time and then attacks by transmitting the same position repeatedly.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24" name="CustomShape 2"/>
          <p:cNvSpPr/>
          <p:nvPr/>
        </p:nvSpPr>
        <p:spPr>
          <a:xfrm>
            <a:off x="0" y="65160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25" name="CustomShape 3"/>
          <p:cNvSpPr/>
          <p:nvPr/>
        </p:nvSpPr>
        <p:spPr>
          <a:xfrm>
            <a:off x="556560" y="64332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>
                <a:solidFill>
                  <a:srgbClr val="FFFFFF"/>
                </a:solidFill>
                <a:latin typeface="Calibri Light"/>
              </a:rPr>
              <a:t>Type of Attackers</a:t>
            </a:r>
            <a:endParaRPr lang="en-US" sz="30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6" name="Picture 4"/>
          <p:cNvPicPr/>
          <p:nvPr/>
        </p:nvPicPr>
        <p:blipFill>
          <a:blip r:embed="rId2"/>
          <a:stretch/>
        </p:blipFill>
        <p:spPr>
          <a:xfrm>
            <a:off x="5652720" y="48960"/>
            <a:ext cx="5881680" cy="6582240"/>
          </a:xfrm>
          <a:prstGeom prst="rect">
            <a:avLst/>
          </a:prstGeom>
          <a:ln w="19080">
            <a:solidFill>
              <a:schemeClr val="tx1">
                <a:lumMod val="95000"/>
                <a:lumOff val="5000"/>
                <a:alpha val="50000"/>
              </a:schemeClr>
            </a:solidFill>
            <a:round/>
          </a:ln>
          <a:effectLst>
            <a:softEdge rad="0"/>
          </a:effectLst>
        </p:spPr>
      </p:pic>
      <p:sp>
        <p:nvSpPr>
          <p:cNvPr id="227" name="CustomShape 1"/>
          <p:cNvSpPr/>
          <p:nvPr/>
        </p:nvSpPr>
        <p:spPr>
          <a:xfrm>
            <a:off x="3656160" y="104400"/>
            <a:ext cx="1227240" cy="94284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Step 1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28" name="CustomShape 2"/>
          <p:cNvSpPr/>
          <p:nvPr/>
        </p:nvSpPr>
        <p:spPr>
          <a:xfrm>
            <a:off x="3656160" y="1559880"/>
            <a:ext cx="1227240" cy="94284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Step 2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29" name="CustomShape 3"/>
          <p:cNvSpPr/>
          <p:nvPr/>
        </p:nvSpPr>
        <p:spPr>
          <a:xfrm>
            <a:off x="3656160" y="3747240"/>
            <a:ext cx="1227240" cy="94284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Step 3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30" name="CustomShape 4"/>
          <p:cNvSpPr/>
          <p:nvPr/>
        </p:nvSpPr>
        <p:spPr>
          <a:xfrm>
            <a:off x="3656160" y="5673240"/>
            <a:ext cx="1227240" cy="942840"/>
          </a:xfrm>
          <a:prstGeom prst="rect">
            <a:avLst/>
          </a:prstGeom>
          <a:ln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/>
        </p:style>
        <p:txBody>
          <a:bodyPr lIns="90000" tIns="45000" rIns="90000" bIns="45000"/>
          <a:lstStyle/>
          <a:p>
            <a:pPr algn="ctr">
              <a:lnSpc>
                <a:spcPct val="100000"/>
              </a:lnSpc>
            </a:pPr>
            <a:r>
              <a:rPr lang="en-US" sz="2800" b="0" strike="noStrike" spc="-1">
                <a:solidFill>
                  <a:srgbClr val="FFFFFF"/>
                </a:solidFill>
                <a:latin typeface="Calibri"/>
              </a:rPr>
              <a:t>Step 4</a:t>
            </a:r>
            <a:endParaRPr lang="en-US" sz="2800" b="0" strike="noStrike" spc="-1">
              <a:latin typeface="Arial"/>
            </a:endParaRPr>
          </a:p>
        </p:txBody>
      </p:sp>
      <p:sp>
        <p:nvSpPr>
          <p:cNvPr id="231" name="CustomShape 5"/>
          <p:cNvSpPr/>
          <p:nvPr/>
        </p:nvSpPr>
        <p:spPr>
          <a:xfrm>
            <a:off x="0" y="0"/>
            <a:ext cx="2012760" cy="6857280"/>
          </a:xfrm>
          <a:prstGeom prst="rect">
            <a:avLst/>
          </a:prstGeom>
          <a:solidFill>
            <a:srgbClr val="7F7F7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sp>
        <p:nvSpPr>
          <p:cNvPr id="232" name="CustomShape 6"/>
          <p:cNvSpPr/>
          <p:nvPr/>
        </p:nvSpPr>
        <p:spPr>
          <a:xfrm>
            <a:off x="124560" y="2082960"/>
            <a:ext cx="2549520" cy="2691000"/>
          </a:xfrm>
          <a:prstGeom prst="rect">
            <a:avLst/>
          </a:prstGeom>
          <a:solidFill>
            <a:srgbClr val="262626"/>
          </a:solidFill>
          <a:ln w="174600">
            <a:solidFill>
              <a:srgbClr val="262626"/>
            </a:solidFill>
            <a:round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Work Flow</a:t>
            </a:r>
            <a:endParaRPr lang="en-US" sz="2600" b="0" strike="noStrike" spc="-1">
              <a:latin typeface="Arial"/>
            </a:endParaRPr>
          </a:p>
          <a:p>
            <a:pPr algn="ctr">
              <a:lnSpc>
                <a:spcPct val="90000"/>
              </a:lnSpc>
            </a:pPr>
            <a:r>
              <a:rPr lang="en-US" sz="2600" b="0" strike="noStrike" spc="-1">
                <a:solidFill>
                  <a:srgbClr val="FFFFFF"/>
                </a:solidFill>
                <a:latin typeface="Calibri Light"/>
              </a:rPr>
              <a:t>(for both models)</a:t>
            </a:r>
            <a:endParaRPr lang="en-US" sz="26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TextShape 1"/>
          <p:cNvSpPr txBox="1"/>
          <p:nvPr/>
        </p:nvSpPr>
        <p:spPr>
          <a:xfrm>
            <a:off x="831960" y="1709640"/>
            <a:ext cx="10515240" cy="2852280"/>
          </a:xfrm>
          <a:prstGeom prst="rect">
            <a:avLst/>
          </a:prstGeom>
          <a:noFill/>
          <a:ln>
            <a:noFill/>
          </a:ln>
        </p:spPr>
        <p:txBody>
          <a:bodyPr anchor="b"/>
          <a:lstStyle/>
          <a:p>
            <a:pPr>
              <a:lnSpc>
                <a:spcPct val="90000"/>
              </a:lnSpc>
            </a:pPr>
            <a:r>
              <a:rPr lang="en-US" sz="6000" b="0" strike="noStrike" spc="-1">
                <a:solidFill>
                  <a:srgbClr val="000000"/>
                </a:solidFill>
                <a:latin typeface="Calibri Light"/>
              </a:rPr>
              <a:t>Datasets -- Preprocessing</a:t>
            </a:r>
            <a:endParaRPr lang="en-US" sz="60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4" name="TextShape 2"/>
          <p:cNvSpPr txBox="1"/>
          <p:nvPr/>
        </p:nvSpPr>
        <p:spPr>
          <a:xfrm>
            <a:off x="831960" y="4589640"/>
            <a:ext cx="10515240" cy="1499760"/>
          </a:xfrm>
          <a:prstGeom prst="rect">
            <a:avLst/>
          </a:prstGeom>
          <a:noFill/>
          <a:ln>
            <a:noFill/>
          </a:ln>
        </p:spPr>
        <p:txBody>
          <a:bodyPr/>
          <a:lstStyle/>
          <a:p>
            <a:endParaRPr lang="en-US" sz="2800" b="0" strike="noStrike" spc="-1">
              <a:solidFill>
                <a:srgbClr val="000000"/>
              </a:solidFill>
              <a:latin typeface="Calibri"/>
            </a:endParaRPr>
          </a:p>
        </p:txBody>
      </p:sp>
      <p:sp>
        <p:nvSpPr>
          <p:cNvPr id="235" name="TextShape 3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DFF83AA0-69C4-4706-B167-0198D054063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7</a:t>
            </a:fld>
            <a:endParaRPr lang="en-US" sz="1200" b="0" strike="noStrike" spc="-1">
              <a:latin typeface="Times New Roman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CustomShape 1"/>
          <p:cNvSpPr/>
          <p:nvPr/>
        </p:nvSpPr>
        <p:spPr>
          <a:xfrm>
            <a:off x="-720" y="278280"/>
            <a:ext cx="12191400" cy="73584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/>
        </p:style>
      </p:sp>
      <p:pic>
        <p:nvPicPr>
          <p:cNvPr id="237" name="Content Placeholder 16"/>
          <p:cNvPicPr/>
          <p:nvPr/>
        </p:nvPicPr>
        <p:blipFill>
          <a:blip r:embed="rId2"/>
          <a:stretch/>
        </p:blipFill>
        <p:spPr>
          <a:xfrm>
            <a:off x="489960" y="3121560"/>
            <a:ext cx="9894600" cy="3087360"/>
          </a:xfrm>
          <a:prstGeom prst="rect">
            <a:avLst/>
          </a:prstGeom>
          <a:ln>
            <a:noFill/>
          </a:ln>
        </p:spPr>
      </p:pic>
      <p:sp>
        <p:nvSpPr>
          <p:cNvPr id="238" name="CustomShape 2"/>
          <p:cNvSpPr/>
          <p:nvPr/>
        </p:nvSpPr>
        <p:spPr>
          <a:xfrm>
            <a:off x="928440" y="1551960"/>
            <a:ext cx="9217440" cy="11869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/>
          <a:lstStyle/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 communication session between 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a sender 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and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a receiver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.</a:t>
            </a:r>
            <a:endParaRPr lang="en-US" sz="2400" b="0" strike="noStrike" spc="-1">
              <a:latin typeface="Arial"/>
            </a:endParaRPr>
          </a:p>
          <a:p>
            <a:pPr marL="285840" indent="-285480">
              <a:lnSpc>
                <a:spcPct val="100000"/>
              </a:lnSpc>
              <a:buClr>
                <a:srgbClr val="000000"/>
              </a:buClr>
              <a:buFont typeface="Arial"/>
              <a:buChar char="•"/>
            </a:pP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A session is whether 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‘Normal’</a:t>
            </a:r>
            <a:r>
              <a:rPr lang="en-US" sz="2400" b="0" strike="noStrike" spc="-1">
                <a:solidFill>
                  <a:srgbClr val="000000"/>
                </a:solidFill>
                <a:latin typeface="Calibri"/>
              </a:rPr>
              <a:t> or </a:t>
            </a:r>
            <a:r>
              <a:rPr lang="en-US" sz="2400" b="1" strike="noStrike" spc="-1">
                <a:solidFill>
                  <a:srgbClr val="000000"/>
                </a:solidFill>
                <a:latin typeface="Calibri"/>
              </a:rPr>
              <a:t>‘Attack’. </a:t>
            </a:r>
            <a:endParaRPr lang="en-US" sz="2400" b="0" strike="noStrike" spc="-1">
              <a:latin typeface="Arial"/>
            </a:endParaRPr>
          </a:p>
        </p:txBody>
      </p:sp>
      <p:sp>
        <p:nvSpPr>
          <p:cNvPr id="239" name="CustomShape 3"/>
          <p:cNvSpPr/>
          <p:nvPr/>
        </p:nvSpPr>
        <p:spPr>
          <a:xfrm>
            <a:off x="489960" y="278280"/>
            <a:ext cx="11210040" cy="74412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lIns="90000" tIns="45000" rIns="90000" bIns="45000" anchor="ctr">
            <a:normAutofit/>
          </a:bodyPr>
          <a:lstStyle/>
          <a:p>
            <a:pPr algn="ctr">
              <a:lnSpc>
                <a:spcPct val="90000"/>
              </a:lnSpc>
            </a:pPr>
            <a:r>
              <a:rPr lang="en-US" sz="3000" b="0" strike="noStrike" spc="-1" dirty="0">
                <a:solidFill>
                  <a:srgbClr val="FFFFFF"/>
                </a:solidFill>
                <a:latin typeface="Calibri Light"/>
              </a:rPr>
              <a:t>A BSM</a:t>
            </a:r>
            <a:endParaRPr lang="en-US" sz="3000" b="0" strike="noStrike" spc="-1" dirty="0">
              <a:latin typeface="Arial"/>
            </a:endParaRPr>
          </a:p>
        </p:txBody>
      </p:sp>
      <p:sp>
        <p:nvSpPr>
          <p:cNvPr id="240" name="TextShape 4"/>
          <p:cNvSpPr txBox="1"/>
          <p:nvPr/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>
            <a:noFill/>
          </a:ln>
        </p:spPr>
        <p:txBody>
          <a:bodyPr anchor="ctr"/>
          <a:lstStyle/>
          <a:p>
            <a:pPr algn="r">
              <a:lnSpc>
                <a:spcPct val="100000"/>
              </a:lnSpc>
            </a:pPr>
            <a:fld id="{86850C69-FE2C-46F0-8C85-56D1F05CA5AD}" type="slidenum">
              <a:rPr lang="en-US" sz="1200" b="0" strike="noStrike" spc="-1">
                <a:solidFill>
                  <a:srgbClr val="8B8B8B"/>
                </a:solidFill>
                <a:latin typeface="Calibri"/>
              </a:rPr>
              <a:t>8</a:t>
            </a:fld>
            <a:endParaRPr lang="en-US" sz="1200" b="0" strike="noStrike" spc="-1">
              <a:latin typeface="Times New Roman"/>
            </a:endParaRPr>
          </a:p>
        </p:txBody>
      </p:sp>
      <p:sp>
        <p:nvSpPr>
          <p:cNvPr id="241" name="CustomShape 5"/>
          <p:cNvSpPr/>
          <p:nvPr/>
        </p:nvSpPr>
        <p:spPr>
          <a:xfrm>
            <a:off x="4162680" y="2752200"/>
            <a:ext cx="2549520" cy="36468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/>
        </p:style>
        <p:txBody>
          <a:bodyPr wrap="none" lIns="90000" tIns="45000" rIns="90000" bIns="45000"/>
          <a:lstStyle/>
          <a:p>
            <a:pPr>
              <a:lnSpc>
                <a:spcPct val="100000"/>
              </a:lnSpc>
            </a:pPr>
            <a:r>
              <a:rPr lang="en-US" sz="1800" b="0" strike="noStrike" spc="-1">
                <a:solidFill>
                  <a:srgbClr val="000000"/>
                </a:solidFill>
                <a:latin typeface="Calibri"/>
              </a:rPr>
              <a:t>Fig: a typical session</a:t>
            </a:r>
            <a:endParaRPr lang="en-US" sz="1800" b="0" strike="noStrike" spc="-1">
              <a:latin typeface="Arial"/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4E0C40-3819-C347-9F74-32BD3F7C4D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Columns of dataset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DA3614E-1DF7-2C4D-B589-B2C79FE23207}"/>
              </a:ext>
            </a:extLst>
          </p:cNvPr>
          <p:cNvSpPr txBox="1"/>
          <p:nvPr/>
        </p:nvSpPr>
        <p:spPr>
          <a:xfrm>
            <a:off x="1262130" y="1637341"/>
            <a:ext cx="4587538" cy="419595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Type (3=BSM)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Time BSM was received by the receiver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Receiver ID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Receiver X position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Receiver Y position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Receiver Z position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Time BSM was transmitted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Sender ID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BSM ID 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/>
            </a:pPr>
            <a:r>
              <a:rPr lang="en-US" dirty="0"/>
              <a:t>Sender X position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53DA7CA-789F-0341-B4B0-627CAE130F46}"/>
              </a:ext>
            </a:extLst>
          </p:cNvPr>
          <p:cNvSpPr txBox="1"/>
          <p:nvPr/>
        </p:nvSpPr>
        <p:spPr>
          <a:xfrm>
            <a:off x="6697014" y="1637341"/>
            <a:ext cx="3294492" cy="29494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Sender Y position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Sender Z position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Sender X velocity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Sender Y velocity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Sender Z velocity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RSSI of received signal</a:t>
            </a:r>
          </a:p>
          <a:p>
            <a:pPr marL="342900" indent="-342900">
              <a:lnSpc>
                <a:spcPct val="150000"/>
              </a:lnSpc>
              <a:buFont typeface="+mj-lt"/>
              <a:buAutoNum type="arabicPeriod" startAt="11"/>
            </a:pPr>
            <a:r>
              <a:rPr lang="en-US" dirty="0"/>
              <a:t>Label (0=Normal Behavior)</a:t>
            </a:r>
          </a:p>
        </p:txBody>
      </p:sp>
    </p:spTree>
    <p:extLst>
      <p:ext uri="{BB962C8B-B14F-4D97-AF65-F5344CB8AC3E}">
        <p14:creationId xmlns:p14="http://schemas.microsoft.com/office/powerpoint/2010/main" val="42547528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2190</TotalTime>
  <Words>920</Words>
  <Application>Microsoft Macintosh PowerPoint</Application>
  <PresentationFormat>Widescreen</PresentationFormat>
  <Paragraphs>338</Paragraphs>
  <Slides>28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5</vt:i4>
      </vt:variant>
      <vt:variant>
        <vt:lpstr>Slide Titles</vt:lpstr>
      </vt:variant>
      <vt:variant>
        <vt:i4>28</vt:i4>
      </vt:variant>
    </vt:vector>
  </HeadingPairs>
  <TitlesOfParts>
    <vt:vector size="39" baseType="lpstr">
      <vt:lpstr>Arial</vt:lpstr>
      <vt:lpstr>Calibri</vt:lpstr>
      <vt:lpstr>Calibri Light</vt:lpstr>
      <vt:lpstr>Symbol</vt:lpstr>
      <vt:lpstr>Times New Roman</vt:lpstr>
      <vt:lpstr>Wingdings</vt:lpstr>
      <vt:lpstr>Office Theme</vt:lpstr>
      <vt:lpstr>Office Theme</vt:lpstr>
      <vt:lpstr>Office Theme</vt:lpstr>
      <vt:lpstr>Office Theme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Columns of dataset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Malicious Messages Detector Based on Neural Network </dc:title>
  <dc:subject/>
  <dc:creator>孙 国栋</dc:creator>
  <dc:description/>
  <cp:lastModifiedBy>孙 国栋</cp:lastModifiedBy>
  <cp:revision>36</cp:revision>
  <dcterms:created xsi:type="dcterms:W3CDTF">2019-06-14T07:45:09Z</dcterms:created>
  <dcterms:modified xsi:type="dcterms:W3CDTF">2019-06-22T20:45:35Z</dcterms:modified>
  <dc:language>en-US</dc:languag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16.0000</vt:lpwstr>
  </property>
  <property fmtid="{D5CDD505-2E9C-101B-9397-08002B2CF9AE}" pid="3" name="HiddenSlides">
    <vt:i4>0</vt:i4>
  </property>
  <property fmtid="{D5CDD505-2E9C-101B-9397-08002B2CF9AE}" pid="4" name="HyperlinksChanged">
    <vt:bool>false</vt:bool>
  </property>
  <property fmtid="{D5CDD505-2E9C-101B-9397-08002B2CF9AE}" pid="5" name="LinksUpToDate">
    <vt:bool>false</vt:bool>
  </property>
  <property fmtid="{D5CDD505-2E9C-101B-9397-08002B2CF9AE}" pid="6" name="MMClips">
    <vt:i4>0</vt:i4>
  </property>
  <property fmtid="{D5CDD505-2E9C-101B-9397-08002B2CF9AE}" pid="7" name="Notes">
    <vt:i4>0</vt:i4>
  </property>
  <property fmtid="{D5CDD505-2E9C-101B-9397-08002B2CF9AE}" pid="8" name="PresentationFormat">
    <vt:lpwstr>Widescreen</vt:lpwstr>
  </property>
  <property fmtid="{D5CDD505-2E9C-101B-9397-08002B2CF9AE}" pid="9" name="ScaleCrop">
    <vt:bool>false</vt:bool>
  </property>
  <property fmtid="{D5CDD505-2E9C-101B-9397-08002B2CF9AE}" pid="10" name="ShareDoc">
    <vt:bool>false</vt:bool>
  </property>
  <property fmtid="{D5CDD505-2E9C-101B-9397-08002B2CF9AE}" pid="11" name="Slides">
    <vt:i4>27</vt:i4>
  </property>
</Properties>
</file>